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A02"/>
    <a:srgbClr val="F6B200"/>
    <a:srgbClr val="FFB419"/>
    <a:srgbClr val="FFC331"/>
    <a:srgbClr val="FFDA82"/>
    <a:srgbClr val="D2772B"/>
    <a:srgbClr val="FBF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80"/>
  </p:normalViewPr>
  <p:slideViewPr>
    <p:cSldViewPr snapToGrid="0" snapToObjects="1">
      <p:cViewPr>
        <p:scale>
          <a:sx n="125" d="100"/>
          <a:sy n="125" d="100"/>
        </p:scale>
        <p:origin x="-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6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7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6CEB-5601-6449-ACC1-7B1F72CFDF7E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A4B4-F4F9-3C46-95EB-C823EE7B8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979" y="1282549"/>
            <a:ext cx="6400800" cy="1200329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lveticaRg-Regular"/>
                <a:cs typeface="CoolveticaRg-Regular"/>
              </a:rPr>
              <a:t>GRUPO SCOUT CATÓLICO SANTA ANA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lveticaRg-Regular"/>
              <a:cs typeface="CoolveticaRg-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979" y="2625444"/>
            <a:ext cx="6400800" cy="71722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ltDnDiag">
                  <a:fgClr>
                    <a:srgbClr val="FFFF00"/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lveticaRg-Regular"/>
                <a:cs typeface="CoolveticaRg-Regular"/>
              </a:rPr>
              <a:t>Rama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ltDnDiag">
                  <a:fgClr>
                    <a:srgbClr val="FFFF00"/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lveticaRg-Regular"/>
                <a:cs typeface="CoolveticaRg-Regular"/>
              </a:rPr>
              <a:t>Lobatos</a:t>
            </a:r>
            <a:endParaRPr lang="en-US" sz="4400" b="1" dirty="0">
              <a:ln w="12700">
                <a:solidFill>
                  <a:srgbClr val="FFC000"/>
                </a:solidFill>
                <a:prstDash val="solid"/>
              </a:ln>
              <a:pattFill prst="ltDnDiag">
                <a:fgClr>
                  <a:srgbClr val="FFFF00"/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6" y="1234880"/>
            <a:ext cx="1295666" cy="1295666"/>
          </a:xfrm>
          <a:prstGeom prst="rect">
            <a:avLst/>
          </a:prstGeom>
        </p:spPr>
      </p:pic>
      <p:pic>
        <p:nvPicPr>
          <p:cNvPr id="9" name="Picture 8" descr="Rama Lobat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26" y="1437770"/>
            <a:ext cx="889885" cy="889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918058" y="4058362"/>
            <a:ext cx="7222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lveticaRg-Regular"/>
                <a:cs typeface="CoolveticaRg-Regular"/>
              </a:rPr>
              <a:t>Metodología</a:t>
            </a:r>
            <a:endParaRPr lang="es-ES_tradn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9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7" y="1365120"/>
            <a:ext cx="7829637" cy="1387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facilitar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convivencia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existen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leyes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leyes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son dos: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obedecer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viejo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lobo (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responsables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superarse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mismo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corresponden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principales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256" y="2783926"/>
            <a:ext cx="75598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Bagheera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conoce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cuida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sí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mismo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de la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naturaleza</a:t>
            </a:r>
            <a:endParaRPr lang="en-US" sz="16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Baloo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convive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respeta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normas</a:t>
            </a:r>
            <a:endParaRPr lang="en-US" sz="1600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Raksha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expresa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siente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siempre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dice la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verdad</a:t>
            </a:r>
            <a:endParaRPr lang="en-US" sz="16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Hathi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tiene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ojos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los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oídos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bien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abiertos</a:t>
            </a:r>
            <a:endParaRPr lang="en-US" sz="16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Hermano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Gris: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siente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Jesús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un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hermano</a:t>
            </a:r>
            <a:endParaRPr lang="en-US" sz="16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Kaa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el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piensa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primero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los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demás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ayuda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todos</a:t>
            </a:r>
            <a:r>
              <a:rPr lang="en-US" sz="16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</a:t>
            </a:r>
            <a:r>
              <a:rPr lang="en-US" sz="16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alegría</a:t>
            </a:r>
            <a:endParaRPr lang="en-US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Normas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convivencia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6365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8" y="1365120"/>
            <a:ext cx="5047756" cy="262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Pañoleta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scout (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verde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plateada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Camisa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amarilla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insignias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Himno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oraciones</a:t>
            </a:r>
            <a:endParaRPr lang="en-US" sz="18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Tótem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banderines</a:t>
            </a:r>
            <a:endParaRPr lang="en-US" sz="1800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Nombre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Oodeypore</a:t>
            </a:r>
            <a:endParaRPr lang="en-US" sz="1800" dirty="0" smtClean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Lema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¡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Haremos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mejor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!</a:t>
            </a:r>
            <a:endParaRPr lang="en-US" sz="1800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12700" dir="2700000" algn="tl" rotWithShape="0">
                  <a:srgbClr val="000000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6" name="Picture 5" descr="Captura de pantalla 2016-09-29 a las 18.1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296000"/>
            <a:ext cx="2828629" cy="2539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aptura de pantalla 2016-09-29 a las 18.23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" y="3835457"/>
            <a:ext cx="3433281" cy="2462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93378" y="4155042"/>
            <a:ext cx="4024504" cy="2318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 insignias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camisa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de: MSC – Scouts,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Scout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Católico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Santa Ana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Huellas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pañoleta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verde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hasta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realiza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promesa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entonces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le da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vuelta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verde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plateada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12700" dir="2700000" algn="tl" rotWithShape="0">
                  <a:srgbClr val="000000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Elementos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identificativos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05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7" y="1365120"/>
            <a:ext cx="7848000" cy="1929562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realiza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veces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durante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ronda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solar.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ella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eligen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tema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planifican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ayuda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responsables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cómo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quieren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desarrollarlo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No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están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relacionadas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sino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temas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ellos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elijan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Durante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desarrollarán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progreso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personal.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Finalizan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un Gran Boom.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Aprenden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proponer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planificar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decidir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democráticamente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asumir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responsabilidades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así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aceptar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críticas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12700" dir="2700000" algn="tl" rotWithShape="0">
                  <a:srgbClr val="000000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8" y="3005940"/>
            <a:ext cx="4267992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progreso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personal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través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pequeñas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actividades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propone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desarrollar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ciertas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lecciones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territorios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identifican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principales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en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cada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ellos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hay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lección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dentro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lecciones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hay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aullidos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(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tareas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cumplen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realizar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progreso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personal.</a:t>
            </a:r>
            <a:r>
              <a:rPr lang="en-US" dirty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¡Lo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deben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realizar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sin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ayuda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!</a:t>
            </a:r>
          </a:p>
          <a:p>
            <a:endParaRPr lang="en-US" dirty="0"/>
          </a:p>
        </p:txBody>
      </p:sp>
      <p:pic>
        <p:nvPicPr>
          <p:cNvPr id="6" name="Picture 5" descr="Captura de pantalla 2016-09-29 a las 18.3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35" y="3005940"/>
            <a:ext cx="2463371" cy="3202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aptura de pantalla 2016-09-29 a las 18.58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30" y="5412455"/>
            <a:ext cx="1082263" cy="1092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Herramientas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metodológicas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012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3" name="Picture 2" descr="Captura de pantalla 2016-09-29 a las 18.44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2" y="1447529"/>
            <a:ext cx="3970714" cy="4662286"/>
          </a:xfrm>
          <a:prstGeom prst="rect">
            <a:avLst/>
          </a:prstGeom>
        </p:spPr>
      </p:pic>
      <p:pic>
        <p:nvPicPr>
          <p:cNvPr id="7" name="Picture 6" descr="Captura de pantalla 2016-09-29 a las 18.44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51" y="1445049"/>
            <a:ext cx="3818744" cy="46647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Territorios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huellas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alpha val="15000"/>
                  </a:schemeClr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4219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7" y="1441320"/>
            <a:ext cx="7829637" cy="4002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Cuaderno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–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donde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tiene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posibilidad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seguir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progreso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personal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todo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momento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¡No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texto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!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Probablemente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parezca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diario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lobatil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Cubil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–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lugar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donde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reunen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todos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las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reuniones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sábados 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11:30.</a:t>
            </a:r>
            <a:endParaRPr lang="en-US" sz="1800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saludo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–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representa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cabeza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lobo con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orejas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levantadas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señal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alerta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también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fuerte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ayuda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debil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realizan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todos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no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hecho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promesa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doblan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dedos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lugar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dejarlos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rectos.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promesa</a:t>
            </a:r>
            <a:r>
              <a:rPr lang="en-US" sz="1800" dirty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–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compromiso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adaptación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promesa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scout en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rama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compromete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libremente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delante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compañeros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cumplir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cumplir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lema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muestra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compromiso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parte de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0427" y="658420"/>
            <a:ext cx="6583973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A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tener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en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alpha val="15000"/>
                    </a:schemeClr>
                  </a:outerShdw>
                </a:effectLst>
                <a:latin typeface="CoolveticaRg-Regular"/>
                <a:cs typeface="CoolveticaRg-Regular"/>
              </a:rPr>
              <a:t>cuenta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alpha val="15000"/>
                  </a:schemeClr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94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¿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Quiénes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forman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a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Oodeypore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?</a:t>
            </a:r>
            <a:endParaRPr lang="en-US" sz="2400" b="1" dirty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8330" y="1466180"/>
            <a:ext cx="5847054" cy="166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8, 9 y 10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años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una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las </a:t>
            </a:r>
            <a:r>
              <a:rPr lang="en-US" sz="18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ramas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ambientación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basa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en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”</a:t>
            </a:r>
            <a:r>
              <a:rPr lang="en-US" sz="1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 </a:t>
            </a:r>
            <a:r>
              <a:rPr lang="en-US" sz="18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1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1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” de Rudyard Kipling.</a:t>
            </a:r>
            <a:endParaRPr lang="en-US" sz="1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4" y="1296000"/>
            <a:ext cx="1894337" cy="18943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0" y="3190337"/>
            <a:ext cx="1908382" cy="165393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022152" y="3250702"/>
            <a:ext cx="551916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Está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formada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por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os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pata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tiernas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(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primer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año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</a:t>
            </a:r>
          </a:p>
          <a:p>
            <a:pPr marL="742950" lvl="1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Los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(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con un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compromiso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</a:t>
            </a:r>
          </a:p>
          <a:p>
            <a:pPr marL="742950" lvl="1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Los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viejos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lobos (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responsables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8329" y="5052883"/>
            <a:ext cx="5556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El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patrón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San Francisco de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Asís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Toda la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metodología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adapta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la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ambientación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sigue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mismo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formato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que el resto de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ramas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País </a:t>
            </a:r>
            <a:r>
              <a:rPr lang="mr-IN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–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Responsabilidad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mr-IN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–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Fe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84" y="4662666"/>
            <a:ext cx="2075937" cy="20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“El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”</a:t>
            </a:r>
            <a:endParaRPr lang="en-US" sz="2400" b="1" dirty="0">
              <a:ln w="12700">
                <a:solidFill>
                  <a:schemeClr val="accent3"/>
                </a:solidFill>
                <a:prstDash val="solid"/>
              </a:ln>
              <a:pattFill prst="pct50">
                <a:fgClr>
                  <a:srgbClr val="92D05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" y="1688423"/>
            <a:ext cx="7162800" cy="2133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4" y="4214446"/>
            <a:ext cx="7162800" cy="213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14880" y="1966553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Mowgli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como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niños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llega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muy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pequeño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manada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debe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descubrir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quién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mientras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pasa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manada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lobos que le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acoge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Nos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ofrece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posibilidad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mostrar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podemos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diferentes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no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ello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dejar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formar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parte del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grupo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96640" y="4471282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Akela</a:t>
            </a:r>
            <a:endParaRPr lang="en-US" sz="1600" spc="200" dirty="0" smtClean="0">
              <a:ln w="0"/>
              <a:solidFill>
                <a:srgbClr val="D2772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lobo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viejo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manada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cazador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experiencia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líder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manada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respeta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servicio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sirve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guía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para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predica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ejemplo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78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“El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”</a:t>
            </a:r>
            <a:endParaRPr lang="en-US" sz="2400" b="1" dirty="0">
              <a:ln w="12700">
                <a:solidFill>
                  <a:schemeClr val="accent3"/>
                </a:solidFill>
                <a:prstDash val="solid"/>
              </a:ln>
              <a:pattFill prst="pct50">
                <a:fgClr>
                  <a:srgbClr val="92D05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4" y="1688423"/>
            <a:ext cx="7162800" cy="2133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" y="4214446"/>
            <a:ext cx="7162800" cy="2133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22574" y="1945259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Baloo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viejo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oso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pardo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habita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Seeonee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Conoce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pueblos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trata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llevarse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bien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ellos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disponible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digno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confianza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Actúa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“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profesor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”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enseñándoles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ley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las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máximas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5360" y="4471282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Bagheera</a:t>
            </a:r>
            <a:endParaRPr lang="en-US" sz="1600" spc="200" dirty="0" smtClean="0">
              <a:ln w="0"/>
              <a:solidFill>
                <a:srgbClr val="D2772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La gran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pantera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negra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ágil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rápida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astuta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Le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enseña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cuidar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sí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mismos</a:t>
            </a:r>
            <a:r>
              <a:rPr lang="en-US" sz="1200" dirty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acompaña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les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advierte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peligros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pueden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encontrar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99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“El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”</a:t>
            </a:r>
            <a:endParaRPr lang="en-US" sz="2400" b="1" dirty="0">
              <a:ln w="12700">
                <a:solidFill>
                  <a:schemeClr val="accent3"/>
                </a:solidFill>
                <a:prstDash val="solid"/>
              </a:ln>
              <a:pattFill prst="pct50">
                <a:fgClr>
                  <a:srgbClr val="92D05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" y="1688423"/>
            <a:ext cx="7162800" cy="2133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5" y="4214446"/>
            <a:ext cx="7162800" cy="213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75840" y="1966553"/>
            <a:ext cx="495778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Raksha</a:t>
            </a:r>
            <a:endParaRPr lang="en-US" sz="1600" spc="200" dirty="0" smtClean="0">
              <a:ln w="0"/>
              <a:solidFill>
                <a:srgbClr val="D2772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nombre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significa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demonio</a:t>
            </a:r>
            <a:r>
              <a:rPr lang="en-US" sz="1200" dirty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viene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fiereza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la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defiende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suyos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son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atacados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madre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Mowgli.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Como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todas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madres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hace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un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poco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pero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sobretodo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trata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que se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desarrollen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como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personas,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respeten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crezcan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sanos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2574" y="4471282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Hermano</a:t>
            </a:r>
            <a:r>
              <a:rPr lang="en-US" sz="1600" spc="200" dirty="0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 Gris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El mayor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hermanos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Mowgli,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cercano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fiel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Protector con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familia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Mowgli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sabe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aunque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no lo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vea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hermano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está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cerca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le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ayudará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lo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necesite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Simboliza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relación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con Dios. Los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través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personaje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Dios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como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alguien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cercano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les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protege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aunque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no lo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puedan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ver.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57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“El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”</a:t>
            </a:r>
            <a:endParaRPr lang="en-US" sz="2400" b="1" dirty="0">
              <a:ln w="12700">
                <a:solidFill>
                  <a:schemeClr val="accent3"/>
                </a:solidFill>
                <a:prstDash val="solid"/>
              </a:ln>
              <a:pattFill prst="pct50">
                <a:fgClr>
                  <a:srgbClr val="92D05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5" y="1688423"/>
            <a:ext cx="7162800" cy="2133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" y="4273211"/>
            <a:ext cx="7162800" cy="2133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22574" y="1974642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Kaa</a:t>
            </a:r>
            <a:endParaRPr lang="en-US" sz="1600" spc="200" dirty="0" smtClean="0">
              <a:ln w="0"/>
              <a:solidFill>
                <a:srgbClr val="D2772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La gran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serpiente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pitón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Muy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vieja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con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mucha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experiencia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lenta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pero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muy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segura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certera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observadora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lista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Enseña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las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apariencias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engañan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ir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lejos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lo superficial. Les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enseña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descubrir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quiénes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son,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usar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capacidades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forma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creativa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inventivos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99640" y="4530047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Hathi</a:t>
            </a:r>
            <a:endParaRPr lang="en-US" sz="1600" spc="200" dirty="0" smtClean="0">
              <a:ln w="0"/>
              <a:solidFill>
                <a:srgbClr val="D2772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lveticaRg-Regular"/>
              <a:cs typeface="CoolveticaRg-Regular"/>
            </a:endParaRP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El gran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elefante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fuerte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Rey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conoce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historia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misma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crecer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no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había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árboles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ayudó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ríos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atravesasen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originando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vida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más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conocimiento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tiene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al que hay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acudir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se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quiere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conocer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algo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Conoce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tradiciones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su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origen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76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8" y="658420"/>
            <a:ext cx="6400800" cy="637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Personajes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“El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2800" b="1" dirty="0" err="1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2800" b="1" dirty="0" smtClean="0">
                <a:ln w="12700">
                  <a:solidFill>
                    <a:schemeClr val="accent3"/>
                  </a:solidFill>
                  <a:prstDash val="solid"/>
                </a:ln>
                <a:pattFill prst="pct50">
                  <a:fgClr>
                    <a:srgbClr val="92D05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”</a:t>
            </a:r>
            <a:endParaRPr lang="en-US" sz="2400" b="1" dirty="0">
              <a:ln w="12700">
                <a:solidFill>
                  <a:schemeClr val="accent3"/>
                </a:solidFill>
                <a:prstDash val="solid"/>
              </a:ln>
              <a:pattFill prst="pct50">
                <a:fgClr>
                  <a:srgbClr val="92D05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8" y="1688422"/>
            <a:ext cx="7162800" cy="2133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5" y="4273211"/>
            <a:ext cx="7162800" cy="213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14880" y="1966553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err="1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Shere</a:t>
            </a:r>
            <a:r>
              <a:rPr lang="en-US" sz="1600" spc="200" dirty="0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 Khan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tigre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cojo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enemigo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Mowgli.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Cobarde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envidioso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mentiroso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traidor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no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respeta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nada.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Mató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padres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humanos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Mowgli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era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pequeño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ambientación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representa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mal, lo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hemos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evitar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para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buenos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2574" y="4530047"/>
            <a:ext cx="5018748" cy="1619927"/>
          </a:xfrm>
          <a:prstGeom prst="rect">
            <a:avLst/>
          </a:prstGeom>
          <a:solidFill>
            <a:srgbClr val="FBF869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2250" algn="just">
              <a:spcAft>
                <a:spcPts val="600"/>
              </a:spcAft>
            </a:pPr>
            <a:r>
              <a:rPr lang="en-US" sz="1600" spc="200" dirty="0" smtClean="0">
                <a:ln w="0"/>
                <a:solidFill>
                  <a:srgbClr val="D2772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lveticaRg-Regular"/>
                <a:cs typeface="CoolveticaRg-Regular"/>
              </a:rPr>
              <a:t>Bandar Logs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el pueblo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monos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selva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desorganizados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sin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disciplina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sin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leyes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.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Siempre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cantando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canciones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sin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sentido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gritando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arrojando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palos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desde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ramas</a:t>
            </a:r>
            <a:r>
              <a:rPr lang="en-US" sz="1200" dirty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al resto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animales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para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distraerles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y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robarles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comida.</a:t>
            </a:r>
          </a:p>
          <a:p>
            <a:pPr marL="141288" indent="-141288" algn="just">
              <a:spcAft>
                <a:spcPts val="600"/>
              </a:spcAft>
              <a:buFont typeface="Arial"/>
              <a:buChar char="•"/>
            </a:pP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Todo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lo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opuesto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lo que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debe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ser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manada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de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lobatos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,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cuando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peor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se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portan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les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decimos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que se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parecen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a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los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</a:t>
            </a:r>
            <a:r>
              <a:rPr lang="en-US" sz="1200" dirty="0" err="1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bandar</a:t>
            </a:r>
            <a:r>
              <a:rPr lang="en-US" sz="1200" dirty="0" smtClean="0">
                <a:ln w="0"/>
                <a:solidFill>
                  <a:srgbClr val="D49A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oolveticaRg-Regular"/>
              </a:rPr>
              <a:t> logs.</a:t>
            </a:r>
            <a:endParaRPr lang="en-US" sz="1200" dirty="0" smtClean="0">
              <a:ln w="0"/>
              <a:solidFill>
                <a:srgbClr val="D49A0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98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7" y="1365120"/>
            <a:ext cx="7829637" cy="262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Usamos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Libro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Selva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porque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permite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simbolizar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crecimiento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parte de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mayor.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Existen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3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etapas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pasa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integración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transición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etapa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integración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dura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trimestre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sirve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acoger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dentro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aprender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cómo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funciona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cuáles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son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leyes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etapa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hasta 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último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trimestre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del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tercer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año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le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permite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convertirse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verdadero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</p:txBody>
      </p:sp>
      <p:pic>
        <p:nvPicPr>
          <p:cNvPr id="3" name="Picture 2" descr="Captura de pantalla 2016-09-29 a las 17.3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05" y="3991680"/>
            <a:ext cx="3461317" cy="187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7" y="3991680"/>
            <a:ext cx="4267992" cy="210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etapa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transición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otorga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la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posibilidad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crear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legado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traspasárselo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vendrán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año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siguiente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además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poder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conocer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a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rama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exploradores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Ambientación</a:t>
            </a:r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 y </a:t>
            </a:r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etapas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087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couts Santa Ana Tou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62" y="162720"/>
            <a:ext cx="753120" cy="753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0427" y="1365120"/>
            <a:ext cx="7829637" cy="2626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suele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tener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tamaño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aproximado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25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divide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seisenas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: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pequeños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6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lobatos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seisena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tiene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propio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seisenero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(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jefe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subseisenero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(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subjefe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) y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otros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cargos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como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secretario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intendente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etc.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través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estructura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siempre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sienten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parte de un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grande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la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manada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trabajan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pequeños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grupos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asumiendo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una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responsabilidad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mayor.</a:t>
            </a:r>
            <a:endParaRPr lang="en-US" sz="1800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  <a:latin typeface="CoolveticaRg-Regular"/>
              <a:cs typeface="CoolveticaRg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7" y="3991680"/>
            <a:ext cx="4267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Las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seisenas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forman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evitando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hermanos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estén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en 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mismo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pero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buscando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sienta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cómodo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y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grupos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estén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equilibrados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para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desarrollen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lo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máximo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posible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 El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número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niños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por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seisena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es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similar y se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busca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que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haya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miembros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 de los dos </a:t>
            </a:r>
            <a:r>
              <a:rPr lang="en-US" dirty="0" err="1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sexos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25400" dist="12700" dir="2700000" algn="tl" rotWithShape="0">
                    <a:srgbClr val="000000">
                      <a:alpha val="15000"/>
                    </a:srgbClr>
                  </a:outerShdw>
                </a:effectLst>
                <a:latin typeface="CoolveticaRg-Regular"/>
                <a:cs typeface="CoolveticaRg-Regular"/>
              </a:rPr>
              <a:t>.</a:t>
            </a:r>
            <a:endParaRPr lang="en-US" dirty="0">
              <a:solidFill>
                <a:schemeClr val="accent1"/>
              </a:solidFill>
              <a:effectLst>
                <a:outerShdw blurRad="25400" dist="12700" dir="2700000" algn="tl" rotWithShape="0">
                  <a:srgbClr val="000000">
                    <a:alpha val="15000"/>
                  </a:srgbClr>
                </a:outerShdw>
              </a:effectLst>
            </a:endParaRPr>
          </a:p>
        </p:txBody>
      </p:sp>
      <p:pic>
        <p:nvPicPr>
          <p:cNvPr id="6" name="Picture 5" descr="Captura de pantalla 2016-09-29 a las 18.0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94" y="3877200"/>
            <a:ext cx="2863565" cy="20239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0427" y="658420"/>
            <a:ext cx="6400799" cy="637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n w="12700">
                  <a:solidFill>
                    <a:srgbClr val="FFC0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olveticaRg-Regular"/>
                <a:cs typeface="CoolveticaRg-Regular"/>
              </a:rPr>
              <a:t>Estructura</a:t>
            </a:r>
            <a:endParaRPr lang="en-US" sz="2800" b="1" dirty="0" smtClean="0">
              <a:ln w="12700">
                <a:solidFill>
                  <a:srgbClr val="FFC0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401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1526</Words>
  <Application>Microsoft Macintosh PowerPoint</Application>
  <PresentationFormat>Presentación en pantalla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CoolveticaRg-Regular</vt:lpstr>
      <vt:lpstr>Arial</vt:lpstr>
      <vt:lpstr>Office Theme</vt:lpstr>
      <vt:lpstr>GRUPO SCOUT CATÓLICO SANTA ANA</vt:lpstr>
      <vt:lpstr>¿Quiénes forman la manada Oodeypore?</vt:lpstr>
      <vt:lpstr>Personajes de “El Libro de la Selva”</vt:lpstr>
      <vt:lpstr>Personajes de “El Libro de la Selva”</vt:lpstr>
      <vt:lpstr>Personajes de “El Libro de la Selva”</vt:lpstr>
      <vt:lpstr>Personajes de “El Libro de la Selva”</vt:lpstr>
      <vt:lpstr>Personajes de “El Libro de la Selva”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Wikia Inc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Lobatos</dc:title>
  <dc:creator>Antonio Rafael Castro</dc:creator>
  <cp:lastModifiedBy>Antonio Rafael Castro</cp:lastModifiedBy>
  <cp:revision>34</cp:revision>
  <dcterms:created xsi:type="dcterms:W3CDTF">2016-09-29T13:14:41Z</dcterms:created>
  <dcterms:modified xsi:type="dcterms:W3CDTF">2016-11-17T20:15:47Z</dcterms:modified>
</cp:coreProperties>
</file>